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9"/>
  </p:notesMasterIdLst>
  <p:handoutMasterIdLst>
    <p:handoutMasterId r:id="rId20"/>
  </p:handoutMasterIdLst>
  <p:sldIdLst>
    <p:sldId id="301" r:id="rId2"/>
    <p:sldId id="371" r:id="rId3"/>
    <p:sldId id="356" r:id="rId4"/>
    <p:sldId id="372" r:id="rId5"/>
    <p:sldId id="376" r:id="rId6"/>
    <p:sldId id="373" r:id="rId7"/>
    <p:sldId id="374" r:id="rId8"/>
    <p:sldId id="369" r:id="rId9"/>
    <p:sldId id="333" r:id="rId10"/>
    <p:sldId id="327" r:id="rId11"/>
    <p:sldId id="375" r:id="rId12"/>
    <p:sldId id="342" r:id="rId13"/>
    <p:sldId id="370" r:id="rId14"/>
    <p:sldId id="366" r:id="rId15"/>
    <p:sldId id="365" r:id="rId16"/>
    <p:sldId id="367" r:id="rId17"/>
    <p:sldId id="3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35"/>
    <a:srgbClr val="1F4E79"/>
    <a:srgbClr val="5B9BD5"/>
    <a:srgbClr val="9DC3E6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91" autoAdjust="0"/>
    <p:restoredTop sz="94437" autoAdjust="0"/>
  </p:normalViewPr>
  <p:slideViewPr>
    <p:cSldViewPr snapToGrid="0">
      <p:cViewPr>
        <p:scale>
          <a:sx n="87" d="100"/>
          <a:sy n="87" d="100"/>
        </p:scale>
        <p:origin x="-424" y="-5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E3C06-4BF0-476C-B92C-47F086B39C4B}" type="datetimeFigureOut">
              <a:rPr lang="en-US" smtClean="0"/>
              <a:t>1/26/17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CDA12-C8B2-44A2-99E1-EF49741CB4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35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2536C-AF4B-4C6C-85E1-7177AC273A37}" type="datetimeFigureOut">
              <a:rPr lang="en-US" smtClean="0"/>
              <a:t>1/26/17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ABFD9-1E14-473D-B1B5-2B18625564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63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Aniket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BFD9-1E14-473D-B1B5-2B186255642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97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Clayton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BFD9-1E14-473D-B1B5-2B18625564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67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Aniket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BFD9-1E14-473D-B1B5-2B18625564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1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Aniket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BFD9-1E14-473D-B1B5-2B18625564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5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BFD9-1E14-473D-B1B5-2B18625564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8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Chris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BFD9-1E14-473D-B1B5-2B18625564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Clayton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BFD9-1E14-473D-B1B5-2B18625564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81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BFD9-1E14-473D-B1B5-2B186255642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93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Clayton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BFD9-1E14-473D-B1B5-2B18625564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79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Dakota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BFD9-1E14-473D-B1B5-2B18625564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81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Dakota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0ABFD9-1E14-473D-B1B5-2B18625564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63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7893" y="4560572"/>
            <a:ext cx="1918953" cy="1077218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893" y="288327"/>
            <a:ext cx="3941601" cy="120032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63440" y="0"/>
            <a:ext cx="752856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PICTURE</a:t>
            </a:r>
            <a:endParaRPr lang="en-US" sz="3200" b="1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66258" y="5854716"/>
            <a:ext cx="731111" cy="470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32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0773B-EA37-430D-9CC1-6D5E83EBA48F}" type="datetime1">
              <a:rPr lang="en-US" smtClean="0"/>
              <a:t>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7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5FA97-1925-436E-9DC2-46B15C1644B2}" type="datetime1">
              <a:rPr lang="en-US" smtClean="0"/>
              <a:t>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4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08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8700"/>
            <a:ext cx="10515600" cy="51482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35536-3DDD-40EB-A2F4-1D8A8A4477BF}" type="datetime1">
              <a:rPr lang="en-US" smtClean="0"/>
              <a:t>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875211"/>
            <a:ext cx="10515600" cy="0"/>
          </a:xfrm>
          <a:prstGeom prst="line">
            <a:avLst/>
          </a:prstGeom>
          <a:ln w="28575">
            <a:solidFill>
              <a:srgbClr val="222A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8708571" y="6369174"/>
            <a:ext cx="2394858" cy="339473"/>
            <a:chOff x="8708571" y="6369174"/>
            <a:chExt cx="2394858" cy="339473"/>
          </a:xfrm>
        </p:grpSpPr>
        <p:pic>
          <p:nvPicPr>
            <p:cNvPr id="10" name="Picture 2" descr="Image result for sound wave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29" b="20762"/>
            <a:stretch/>
          </p:blipFill>
          <p:spPr bwMode="auto">
            <a:xfrm>
              <a:off x="8708571" y="6369174"/>
              <a:ext cx="1611086" cy="339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9535886" y="6393769"/>
              <a:ext cx="1567543" cy="2902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22A35"/>
                  </a:solidFill>
                  <a:latin typeface="Impact" panose="020B0806030902050204" pitchFamily="34" charset="0"/>
                </a:rPr>
                <a:t>BEAT Partners</a:t>
              </a:r>
              <a:endParaRPr lang="en-US" dirty="0">
                <a:solidFill>
                  <a:srgbClr val="222A35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64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E1A8-6FF1-4DC5-858E-3F0FEFB64C06}" type="datetime1">
              <a:rPr lang="en-US" smtClean="0"/>
              <a:t>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6B9B-5F0C-4415-9B6E-CD0B2F645804}" type="datetime1">
              <a:rPr lang="en-US" smtClean="0"/>
              <a:t>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3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939F3-50F2-4055-950D-899D4992FA16}" type="datetime1">
              <a:rPr lang="en-US" smtClean="0"/>
              <a:t>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1635-7E3C-478F-83BA-82F6D9540860}" type="datetime1">
              <a:rPr lang="en-US" smtClean="0"/>
              <a:t>1/26/17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113315"/>
            <a:ext cx="10515600" cy="510086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88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1852C-8E7F-4BF1-9EAF-EAEB56AC8159}" type="datetime1">
              <a:rPr lang="en-US" smtClean="0"/>
              <a:t>1/26/17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0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6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6F33-5246-4017-A69A-275742B42E15}" type="datetime1">
              <a:rPr lang="en-US" smtClean="0"/>
              <a:t>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1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FC5DF-823D-4F5B-A5BF-B46BD3CC6E53}" type="datetime1">
              <a:rPr lang="en-US" smtClean="0"/>
              <a:t>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65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6132C-C577-4AAB-A0B4-5D0049293198}" type="datetime1">
              <a:rPr lang="en-US" smtClean="0"/>
              <a:t>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B8064-30EC-408A-8B05-ED48FF9DD6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72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>
                <a:solidFill>
                  <a:srgbClr val="222A35"/>
                </a:solidFill>
              </a:rPr>
              <a:t>Chris </a:t>
            </a:r>
            <a:r>
              <a:rPr lang="en-US" dirty="0" err="1" smtClean="0">
                <a:solidFill>
                  <a:srgbClr val="222A35"/>
                </a:solidFill>
              </a:rPr>
              <a:t>Eumont</a:t>
            </a:r>
            <a:r>
              <a:rPr lang="en-US" dirty="0" smtClean="0">
                <a:solidFill>
                  <a:srgbClr val="222A35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>
                <a:solidFill>
                  <a:srgbClr val="222A35"/>
                </a:solidFill>
              </a:rPr>
              <a:t>Aniket Patel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>
                <a:solidFill>
                  <a:srgbClr val="222A35"/>
                </a:solidFill>
              </a:rPr>
              <a:t>Clayton Petty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dirty="0" smtClean="0">
                <a:solidFill>
                  <a:srgbClr val="222A35"/>
                </a:solidFill>
              </a:rPr>
              <a:t>Dakota </a:t>
            </a:r>
            <a:r>
              <a:rPr lang="en-US" dirty="0" err="1" smtClean="0">
                <a:solidFill>
                  <a:srgbClr val="222A35"/>
                </a:solidFill>
              </a:rPr>
              <a:t>Plesa</a:t>
            </a:r>
            <a:endParaRPr lang="en-US" dirty="0" smtClean="0">
              <a:solidFill>
                <a:srgbClr val="222A35"/>
              </a:solidFill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7158" y="288327"/>
            <a:ext cx="4681329" cy="1200329"/>
          </a:xfrm>
        </p:spPr>
        <p:txBody>
          <a:bodyPr>
            <a:normAutofit fontScale="90000"/>
          </a:bodyPr>
          <a:lstStyle/>
          <a:p>
            <a:r>
              <a:rPr lang="en-US" sz="4900" dirty="0" smtClean="0">
                <a:solidFill>
                  <a:srgbClr val="222A35"/>
                </a:solidFill>
              </a:rPr>
              <a:t>Sprint</a:t>
            </a:r>
            <a:r>
              <a:rPr lang="en-US" dirty="0" smtClean="0">
                <a:solidFill>
                  <a:srgbClr val="222A35"/>
                </a:solidFill>
              </a:rPr>
              <a:t/>
            </a:r>
            <a:br>
              <a:rPr lang="en-US" dirty="0" smtClean="0">
                <a:solidFill>
                  <a:srgbClr val="222A35"/>
                </a:solidFill>
              </a:rPr>
            </a:br>
            <a:r>
              <a:rPr lang="en-US" dirty="0" smtClean="0">
                <a:solidFill>
                  <a:srgbClr val="222A35"/>
                </a:solidFill>
              </a:rPr>
              <a:t>Transforming into a Leader</a:t>
            </a:r>
            <a:endParaRPr lang="en-US" dirty="0">
              <a:solidFill>
                <a:srgbClr val="222A3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556" y="0"/>
            <a:ext cx="753344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3" y="5665710"/>
            <a:ext cx="1778995" cy="107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70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>
            <a:off x="6087596" y="1373859"/>
            <a:ext cx="13878" cy="347309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Implementation Plan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10</a:t>
            </a:fld>
            <a:endParaRPr lang="en-US">
              <a:solidFill>
                <a:srgbClr val="222A35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02855" y="1569493"/>
            <a:ext cx="10550945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1254" y="1027579"/>
            <a:ext cx="886968" cy="369332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2017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54171" y="1033270"/>
            <a:ext cx="886968" cy="369332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2018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36979" y="1033272"/>
            <a:ext cx="886968" cy="369332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2019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01217" y="1033272"/>
            <a:ext cx="886968" cy="369332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2020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638454" y="1033272"/>
            <a:ext cx="886968" cy="369332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2021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466832" y="1033269"/>
            <a:ext cx="886968" cy="369332"/>
          </a:xfrm>
          <a:prstGeom prst="rect">
            <a:avLst/>
          </a:prstGeom>
          <a:solidFill>
            <a:schemeClr val="accent1"/>
          </a:solidFill>
          <a:ln w="28575" cmpd="sng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2022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25845" y="1390243"/>
            <a:ext cx="8726" cy="260118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779715" y="1390243"/>
            <a:ext cx="17541" cy="374418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374319" y="1375643"/>
            <a:ext cx="12137" cy="179239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30253" y="1793248"/>
            <a:ext cx="2527018" cy="307777"/>
          </a:xfrm>
          <a:prstGeom prst="rect">
            <a:avLst/>
          </a:prstGeom>
          <a:solidFill>
            <a:schemeClr val="tx2"/>
          </a:solidFill>
          <a:ln w="28575" cmpd="sng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Debt Restructuring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81315" y="2867658"/>
            <a:ext cx="8004210" cy="307777"/>
          </a:xfrm>
          <a:prstGeom prst="rect">
            <a:avLst/>
          </a:prstGeom>
          <a:solidFill>
            <a:schemeClr val="accent5"/>
          </a:solidFill>
          <a:ln w="28575" cmpd="sng">
            <a:solidFill>
              <a:schemeClr val="accent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Implement and Run Content Consumption Data Policies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8364" y="3684143"/>
            <a:ext cx="3137376" cy="307777"/>
          </a:xfrm>
          <a:prstGeom prst="rect">
            <a:avLst/>
          </a:prstGeom>
          <a:solidFill>
            <a:schemeClr val="tx2"/>
          </a:solidFill>
          <a:ln w="28575" cmpd="sng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Sale of </a:t>
            </a:r>
            <a:r>
              <a:rPr lang="en-US" sz="1400" b="1" dirty="0" err="1" smtClean="0">
                <a:solidFill>
                  <a:schemeClr val="bg1"/>
                </a:solidFill>
              </a:rPr>
              <a:t>Wireline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8940" y="4823130"/>
            <a:ext cx="3548901" cy="307777"/>
          </a:xfrm>
          <a:prstGeom prst="rect">
            <a:avLst/>
          </a:prstGeom>
          <a:solidFill>
            <a:schemeClr val="accent2"/>
          </a:solidFill>
          <a:ln w="28575" cmpd="sng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Monitor Government Actions and Leniency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97716" y="4541462"/>
            <a:ext cx="5258616" cy="307777"/>
          </a:xfrm>
          <a:prstGeom prst="rect">
            <a:avLst/>
          </a:prstGeom>
          <a:solidFill>
            <a:schemeClr val="accent2"/>
          </a:solidFill>
          <a:ln w="28575" cmpd="sng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Acquire T-Mobile and integrate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25844" y="6031497"/>
            <a:ext cx="324853" cy="3248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53406" y="5969000"/>
            <a:ext cx="806023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Cash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973158" y="6031496"/>
            <a:ext cx="324853" cy="32485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98010" y="6041570"/>
            <a:ext cx="1234421" cy="294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Subscriber Growth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621642" y="6031496"/>
            <a:ext cx="324853" cy="32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946495" y="6031496"/>
            <a:ext cx="1293765" cy="289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T-Mobile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693232" y="1386929"/>
            <a:ext cx="87872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519303" y="1367451"/>
            <a:ext cx="20310" cy="273494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26300" y="3797916"/>
            <a:ext cx="6830032" cy="307777"/>
          </a:xfrm>
          <a:prstGeom prst="rect">
            <a:avLst/>
          </a:prstGeom>
          <a:solidFill>
            <a:schemeClr val="accent5"/>
          </a:solidFill>
          <a:ln w="28575" cmpd="sng">
            <a:solidFill>
              <a:schemeClr val="accent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Align Pricing with Top Competitors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1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Conclusion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11</a:t>
            </a:fld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39573" y="15499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817799"/>
              </p:ext>
            </p:extLst>
          </p:nvPr>
        </p:nvGraphicFramePr>
        <p:xfrm>
          <a:off x="1196940" y="1427463"/>
          <a:ext cx="9809067" cy="4178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69689"/>
                <a:gridCol w="3269689"/>
                <a:gridCol w="3269689"/>
              </a:tblGrid>
              <a:tr h="5421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Strategy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Net Gains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/>
                </a:tc>
              </a:tr>
              <a:tr h="607618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Debt</a:t>
                      </a:r>
                      <a:r>
                        <a:rPr lang="en-US" sz="1800" baseline="0" dirty="0" smtClean="0">
                          <a:solidFill>
                            <a:srgbClr val="222A35"/>
                          </a:solidFill>
                        </a:rPr>
                        <a:t> Restructuring</a:t>
                      </a:r>
                      <a:endParaRPr lang="en-US" sz="1800" b="1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$570</a:t>
                      </a:r>
                      <a:r>
                        <a:rPr lang="en-US" sz="1800" baseline="0" dirty="0" smtClean="0">
                          <a:solidFill>
                            <a:srgbClr val="222A35"/>
                          </a:solidFill>
                        </a:rPr>
                        <a:t> </a:t>
                      </a:r>
                      <a:r>
                        <a:rPr lang="en-US" sz="1800" baseline="0" dirty="0" smtClean="0">
                          <a:solidFill>
                            <a:srgbClr val="222A35"/>
                          </a:solidFill>
                        </a:rPr>
                        <a:t>M</a:t>
                      </a:r>
                      <a:endParaRPr lang="en-US" sz="1800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Stronger</a:t>
                      </a:r>
                      <a:r>
                        <a:rPr lang="en-US" sz="1800" baseline="0" dirty="0" smtClean="0">
                          <a:solidFill>
                            <a:srgbClr val="222A35"/>
                          </a:solidFill>
                        </a:rPr>
                        <a:t> Financial Health</a:t>
                      </a:r>
                      <a:endParaRPr lang="en-US" sz="1800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</a:tr>
              <a:tr h="607618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>
                          <a:solidFill>
                            <a:srgbClr val="222A35"/>
                          </a:solidFill>
                        </a:rPr>
                        <a:t>Wireline</a:t>
                      </a:r>
                      <a:r>
                        <a:rPr lang="en-US" sz="1800" baseline="0" dirty="0" smtClean="0">
                          <a:solidFill>
                            <a:srgbClr val="222A35"/>
                          </a:solidFill>
                        </a:rPr>
                        <a:t> Sale</a:t>
                      </a:r>
                      <a:endParaRPr lang="en-US" sz="1800" b="1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$2.7</a:t>
                      </a:r>
                      <a:r>
                        <a:rPr lang="en-US" sz="1800" baseline="0" dirty="0" smtClean="0">
                          <a:solidFill>
                            <a:srgbClr val="222A35"/>
                          </a:solidFill>
                        </a:rPr>
                        <a:t> B</a:t>
                      </a:r>
                      <a:endParaRPr lang="en-US" sz="1800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Removing Excess </a:t>
                      </a:r>
                      <a:endParaRPr lang="en-US" sz="1800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</a:tr>
              <a:tr h="1006778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 smtClean="0">
                          <a:solidFill>
                            <a:srgbClr val="222A35"/>
                          </a:solidFill>
                        </a:rPr>
                        <a:t>Youtube</a:t>
                      </a:r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 Deal</a:t>
                      </a:r>
                      <a:endParaRPr lang="en-US" sz="1800" b="1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$61.5</a:t>
                      </a:r>
                      <a:r>
                        <a:rPr lang="en-US" sz="1800" baseline="0" dirty="0" smtClean="0">
                          <a:solidFill>
                            <a:srgbClr val="222A35"/>
                          </a:solidFill>
                        </a:rPr>
                        <a:t> M</a:t>
                      </a:r>
                      <a:endParaRPr lang="en-US" sz="1800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1.3 mm new Subscribers</a:t>
                      </a:r>
                      <a:r>
                        <a:rPr lang="en-US" sz="1800" baseline="0" dirty="0" smtClean="0">
                          <a:solidFill>
                            <a:srgbClr val="222A35"/>
                          </a:solidFill>
                        </a:rPr>
                        <a:t> and 14% reduced churn</a:t>
                      </a:r>
                      <a:endParaRPr lang="en-US" sz="1800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</a:tr>
              <a:tr h="774445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Acquire</a:t>
                      </a:r>
                      <a:r>
                        <a:rPr lang="en-US" sz="1800" baseline="0" dirty="0" smtClean="0">
                          <a:solidFill>
                            <a:srgbClr val="222A35"/>
                          </a:solidFill>
                        </a:rPr>
                        <a:t> T-Mobile</a:t>
                      </a:r>
                      <a:endParaRPr lang="en-US" sz="1800" b="1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$24.9 B</a:t>
                      </a:r>
                      <a:endParaRPr lang="en-US" sz="1800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31.7 M subscribers added</a:t>
                      </a:r>
                      <a:endParaRPr lang="en-US" sz="1800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</a:tr>
              <a:tr h="60761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222A35"/>
                          </a:solidFill>
                        </a:rPr>
                        <a:t>Total</a:t>
                      </a:r>
                      <a:endParaRPr lang="en-US" sz="1800" b="1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222A35"/>
                          </a:solidFill>
                        </a:rPr>
                        <a:t>$28.23 B</a:t>
                      </a:r>
                      <a:endParaRPr lang="en-US" sz="1800" b="1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222A35"/>
                          </a:solidFill>
                        </a:rPr>
                        <a:t>Stronger Competitor</a:t>
                      </a:r>
                      <a:r>
                        <a:rPr lang="en-US" sz="1800" baseline="0" dirty="0" smtClean="0">
                          <a:solidFill>
                            <a:srgbClr val="222A35"/>
                          </a:solidFill>
                        </a:rPr>
                        <a:t> with AT&amp;T and Verizon</a:t>
                      </a:r>
                      <a:endParaRPr lang="en-US" sz="1800" dirty="0">
                        <a:solidFill>
                          <a:srgbClr val="222A35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7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Appendix: Debt Restructuring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12</a:t>
            </a:fld>
            <a:endParaRPr lang="en-US" dirty="0">
              <a:solidFill>
                <a:srgbClr val="222A35"/>
              </a:solidFill>
            </a:endParaRPr>
          </a:p>
        </p:txBody>
      </p:sp>
      <p:pic>
        <p:nvPicPr>
          <p:cNvPr id="9" name="Content Placeholder 8" descr="Screen Shot 2017-01-26 at 6.44.3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2" r="-107"/>
          <a:stretch/>
        </p:blipFill>
        <p:spPr>
          <a:xfrm>
            <a:off x="520935" y="1445327"/>
            <a:ext cx="11141930" cy="3957878"/>
          </a:xfrm>
        </p:spPr>
      </p:pic>
      <p:sp>
        <p:nvSpPr>
          <p:cNvPr id="12" name="Rectangle 11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6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Appendix: </a:t>
            </a:r>
            <a:r>
              <a:rPr lang="en-US" dirty="0" err="1" smtClean="0">
                <a:solidFill>
                  <a:srgbClr val="222A35"/>
                </a:solidFill>
              </a:rPr>
              <a:t>Wireline</a:t>
            </a:r>
            <a:r>
              <a:rPr lang="en-US" dirty="0" smtClean="0">
                <a:solidFill>
                  <a:srgbClr val="222A35"/>
                </a:solidFill>
              </a:rPr>
              <a:t> Sale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13</a:t>
            </a:fld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7-01-26 at 7.1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25" y="1694779"/>
            <a:ext cx="5953760" cy="3776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16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Appendix: Growth Worst Case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14</a:t>
            </a:fld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7-01-26 at 7.42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9" y="1748075"/>
            <a:ext cx="11163300" cy="336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662" y="6469591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34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Appendix: Growth Best Case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15</a:t>
            </a:fld>
            <a:endParaRPr lang="en-US">
              <a:solidFill>
                <a:srgbClr val="222A3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7-01-26 at 7.48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99" y="1237695"/>
            <a:ext cx="11290300" cy="356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4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Appendix: YouTube Deal 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16</a:t>
            </a:fld>
            <a:endParaRPr lang="en-US">
              <a:solidFill>
                <a:srgbClr val="222A3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1-26 at 7.0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7" y="1078104"/>
            <a:ext cx="3594100" cy="1812547"/>
          </a:xfrm>
          <a:prstGeom prst="rect">
            <a:avLst/>
          </a:prstGeom>
        </p:spPr>
      </p:pic>
      <p:pic>
        <p:nvPicPr>
          <p:cNvPr id="5" name="Picture 4" descr="Screen Shot 2017-01-26 at 6.59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58" y="3561083"/>
            <a:ext cx="4483100" cy="1676400"/>
          </a:xfrm>
          <a:prstGeom prst="rect">
            <a:avLst/>
          </a:prstGeom>
        </p:spPr>
      </p:pic>
      <p:pic>
        <p:nvPicPr>
          <p:cNvPr id="7" name="Picture 6" descr="Screen Shot 2017-01-26 at 6.51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206" y="1078499"/>
            <a:ext cx="6625046" cy="186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Appendix: Why YouTube?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17</a:t>
            </a:fld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 Shot 2017-01-26 at 6.49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37" y="1410520"/>
            <a:ext cx="11622724" cy="2068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46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208" y="453614"/>
            <a:ext cx="10515600" cy="51008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Agenda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776911"/>
              </p:ext>
            </p:extLst>
          </p:nvPr>
        </p:nvGraphicFramePr>
        <p:xfrm>
          <a:off x="1592826" y="1117596"/>
          <a:ext cx="8684225" cy="49468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069602"/>
                <a:gridCol w="614623"/>
              </a:tblGrid>
              <a:tr h="687322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Our Understanding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of Your Needs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322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Strategy</a:t>
                      </a:r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322">
                <a:tc>
                  <a:txBody>
                    <a:bodyPr/>
                    <a:lstStyle/>
                    <a:p>
                      <a:pPr lvl="1" algn="l"/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Strategic Criteria</a:t>
                      </a:r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322">
                <a:tc>
                  <a:txBody>
                    <a:bodyPr/>
                    <a:lstStyle/>
                    <a:p>
                      <a:pPr lvl="1" algn="l"/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Short Term Focus</a:t>
                      </a:r>
                      <a:r>
                        <a:rPr lang="en-US" sz="2400" baseline="0" dirty="0" smtClean="0">
                          <a:solidFill>
                            <a:schemeClr val="accent2"/>
                          </a:solidFill>
                        </a:rPr>
                        <a:t> on Cash</a:t>
                      </a:r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322">
                <a:tc>
                  <a:txBody>
                    <a:bodyPr/>
                    <a:lstStyle/>
                    <a:p>
                      <a:pPr marL="45720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accent2"/>
                          </a:solidFill>
                        </a:rPr>
                        <a:t>Subscriber Growth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accent6"/>
                          </a:solidFill>
                        </a:rPr>
                        <a:t>Future Considerations</a:t>
                      </a:r>
                    </a:p>
                    <a:p>
                      <a:pPr lvl="0" algn="l"/>
                      <a:endParaRPr lang="en-US" sz="2400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7322">
                <a:tc>
                  <a:txBody>
                    <a:bodyPr/>
                    <a:lstStyle/>
                    <a:p>
                      <a:pPr lvl="0" algn="l"/>
                      <a:r>
                        <a:rPr lang="en-US" sz="2400" dirty="0" smtClean="0">
                          <a:solidFill>
                            <a:schemeClr val="accent5"/>
                          </a:solidFill>
                        </a:rPr>
                        <a:t>Implementation Plan </a:t>
                      </a:r>
                      <a:endParaRPr lang="en-US" sz="24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716899" y="1799303"/>
            <a:ext cx="4064469" cy="1474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02150" y="5270091"/>
            <a:ext cx="4064469" cy="1474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47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Our Understanding of Your Needs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72850" y="6356350"/>
            <a:ext cx="2743200" cy="365125"/>
          </a:xfrm>
        </p:spPr>
        <p:txBody>
          <a:bodyPr/>
          <a:lstStyle/>
          <a:p>
            <a:fld id="{3CEB8064-30EC-408A-8B05-ED48FF9DD6F5}" type="slidenum">
              <a:rPr lang="en-US" b="1" smtClean="0">
                <a:solidFill>
                  <a:srgbClr val="222A35"/>
                </a:solidFill>
              </a:rPr>
              <a:t>3</a:t>
            </a:fld>
            <a:endParaRPr lang="en-US" b="1">
              <a:solidFill>
                <a:srgbClr val="222A3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1269" y="65124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97219" y="1076633"/>
            <a:ext cx="103239" cy="5264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32458" y="2181078"/>
            <a:ext cx="2943143" cy="404927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22A35"/>
                </a:solidFill>
              </a:rPr>
              <a:t>Goals: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222A35"/>
                </a:solidFill>
              </a:rPr>
              <a:t>Rebalance company as a healthy industry player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222A35"/>
                </a:solidFill>
              </a:rPr>
              <a:t>Diversify product offerings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222A35"/>
                </a:solidFill>
              </a:rPr>
              <a:t>Increase network </a:t>
            </a:r>
            <a:r>
              <a:rPr lang="en-US" sz="2000" dirty="0" smtClean="0">
                <a:solidFill>
                  <a:srgbClr val="222A35"/>
                </a:solidFill>
              </a:rPr>
              <a:t>availability</a:t>
            </a:r>
            <a:endParaRPr lang="en-US" sz="2000" dirty="0">
              <a:solidFill>
                <a:srgbClr val="222A35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2181078"/>
            <a:ext cx="2943143" cy="40492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 smtClean="0">
              <a:solidFill>
                <a:srgbClr val="222A35"/>
              </a:solidFill>
            </a:endParaRPr>
          </a:p>
          <a:p>
            <a:endParaRPr lang="en-US" sz="2000" b="1" dirty="0" smtClean="0">
              <a:solidFill>
                <a:srgbClr val="222A35"/>
              </a:solidFill>
            </a:endParaRPr>
          </a:p>
          <a:p>
            <a:endParaRPr lang="en-US" sz="2000" b="1" dirty="0" smtClean="0">
              <a:solidFill>
                <a:srgbClr val="222A35"/>
              </a:solidFill>
            </a:endParaRPr>
          </a:p>
          <a:p>
            <a:r>
              <a:rPr lang="en-US" sz="2000" b="1" dirty="0" smtClean="0">
                <a:solidFill>
                  <a:srgbClr val="222A35"/>
                </a:solidFill>
              </a:rPr>
              <a:t>Current Situation: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222A35"/>
                </a:solidFill>
              </a:rPr>
              <a:t>Currently 4</a:t>
            </a:r>
            <a:r>
              <a:rPr lang="en-US" sz="2000" baseline="30000" dirty="0" smtClean="0">
                <a:solidFill>
                  <a:srgbClr val="222A35"/>
                </a:solidFill>
              </a:rPr>
              <a:t>th</a:t>
            </a:r>
            <a:r>
              <a:rPr lang="en-US" sz="2000" dirty="0" smtClean="0">
                <a:solidFill>
                  <a:srgbClr val="222A35"/>
                </a:solidFill>
              </a:rPr>
              <a:t> in a highly competitive and rapidly changing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222A35"/>
                </a:solidFill>
              </a:rPr>
              <a:t>Highly leveraged with looming debt obligations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222A35"/>
                </a:solidFill>
              </a:rPr>
              <a:t>High subscriber churn</a:t>
            </a:r>
          </a:p>
          <a:p>
            <a:endParaRPr lang="en-US" sz="2000" dirty="0" smtClean="0">
              <a:solidFill>
                <a:srgbClr val="222A35"/>
              </a:solidFill>
            </a:endParaRPr>
          </a:p>
          <a:p>
            <a:endParaRPr lang="en-US" sz="2000" dirty="0" smtClean="0">
              <a:solidFill>
                <a:srgbClr val="222A35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7522076" y="2181078"/>
            <a:ext cx="3893974" cy="18304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Short </a:t>
            </a:r>
            <a:r>
              <a:rPr lang="en-US" sz="3200" smtClean="0"/>
              <a:t>Term Focus on Cash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522076" y="4167665"/>
            <a:ext cx="3909121" cy="1963005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Subscriber Growth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838200" y="1342104"/>
            <a:ext cx="6137401" cy="668593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Needs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>
            <a:off x="7522076" y="1342104"/>
            <a:ext cx="3862586" cy="668593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Solutions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3333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70949"/>
            <a:ext cx="2743200" cy="365125"/>
          </a:xfrm>
        </p:spPr>
        <p:txBody>
          <a:bodyPr/>
          <a:lstStyle/>
          <a:p>
            <a:fld id="{3CEB8064-30EC-408A-8B05-ED48FF9DD6F5}" type="slidenum">
              <a:rPr lang="en-US" smtClean="0">
                <a:solidFill>
                  <a:srgbClr val="FFFFFF"/>
                </a:solidFill>
              </a:r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3957"/>
            <a:ext cx="10515600" cy="510086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Strategy Pt. 1: </a:t>
            </a:r>
            <a:r>
              <a:rPr lang="en-US" sz="4800" b="1" dirty="0" smtClean="0">
                <a:solidFill>
                  <a:schemeClr val="tx1"/>
                </a:solidFill>
              </a:rPr>
              <a:t>Short Term Focus on Cash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54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22A35"/>
                </a:solidFill>
              </a:rPr>
              <a:t>Creating Financial Flexibility via Debt Restructuring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72850" y="6356350"/>
            <a:ext cx="2743200" cy="365125"/>
          </a:xfrm>
        </p:spPr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5</a:t>
            </a:fld>
            <a:endParaRPr lang="en-US">
              <a:solidFill>
                <a:srgbClr val="222A3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1269" y="65124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22428" y="4731194"/>
            <a:ext cx="4704606" cy="3723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479" y="5873660"/>
            <a:ext cx="4704606" cy="27861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22428" y="5070963"/>
            <a:ext cx="2530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22A35"/>
                </a:solidFill>
              </a:rPr>
              <a:t>Total Cost Savings</a:t>
            </a:r>
            <a:endParaRPr lang="en-US" sz="2400" dirty="0">
              <a:solidFill>
                <a:srgbClr val="222A3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93595" y="1249555"/>
            <a:ext cx="6579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222A35"/>
                </a:solidFill>
              </a:rPr>
              <a:t>Current Outstanding Debt at Avg. 8.56% Coupon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22A35"/>
                </a:solidFill>
              </a:rPr>
              <a:t>Large Amounts of Debt taken on in high interest rate environment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85331" y="3422993"/>
            <a:ext cx="54563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222A35"/>
                </a:solidFill>
              </a:rPr>
              <a:t>Annual Debt Interest after restructuring at 6% Interest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22A35"/>
                </a:solidFill>
              </a:rPr>
              <a:t>Strengthened company position has led to a lower cost of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22A35"/>
                </a:solidFill>
              </a:rPr>
              <a:t>Plan to offer incentives to bondholders such as stock options to entice buybacks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85331" y="2336274"/>
            <a:ext cx="6587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22A35"/>
                </a:solidFill>
              </a:rPr>
              <a:t>Current Annual Debt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22A35"/>
                </a:solidFill>
              </a:rPr>
              <a:t>Higher interest rates have led to debt loads unreflective of current situation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75912" y="1360579"/>
            <a:ext cx="705496" cy="72127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75912" y="2425978"/>
            <a:ext cx="705496" cy="72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75912" y="3487683"/>
            <a:ext cx="705496" cy="7212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474244" y="2424993"/>
            <a:ext cx="2252791" cy="844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$1,906.69 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474243" y="3562018"/>
            <a:ext cx="2252791" cy="84464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$1,336.81 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478600" y="1355766"/>
            <a:ext cx="2252791" cy="8446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$22,280.18 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469058" y="4883821"/>
            <a:ext cx="2252791" cy="8446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$569.88 M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3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421624" y="1787620"/>
            <a:ext cx="7801899" cy="6619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21624" y="4145968"/>
            <a:ext cx="7801899" cy="6619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21624" y="2903495"/>
            <a:ext cx="7801899" cy="6619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Refocus on Core Business Through </a:t>
            </a:r>
            <a:r>
              <a:rPr lang="en-US" dirty="0" err="1" smtClean="0">
                <a:solidFill>
                  <a:srgbClr val="222A35"/>
                </a:solidFill>
              </a:rPr>
              <a:t>Wireline</a:t>
            </a:r>
            <a:r>
              <a:rPr lang="en-US" dirty="0" smtClean="0">
                <a:solidFill>
                  <a:srgbClr val="222A35"/>
                </a:solidFill>
              </a:rPr>
              <a:t> Sale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6</a:t>
            </a:fld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8167" y="1028701"/>
            <a:ext cx="2402006" cy="45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Revs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099981" y="1028701"/>
            <a:ext cx="2402006" cy="45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Costs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8951794" y="1028701"/>
            <a:ext cx="2402006" cy="458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Profit</a:t>
            </a:r>
            <a:endParaRPr lang="en-US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838200" y="1656497"/>
            <a:ext cx="10515600" cy="895636"/>
            <a:chOff x="838200" y="1656497"/>
            <a:chExt cx="10515600" cy="895636"/>
          </a:xfrm>
        </p:grpSpPr>
        <p:sp>
          <p:nvSpPr>
            <p:cNvPr id="5" name="Rectangle 4"/>
            <p:cNvSpPr/>
            <p:nvPr/>
          </p:nvSpPr>
          <p:spPr>
            <a:xfrm>
              <a:off x="838200" y="1656497"/>
              <a:ext cx="2251880" cy="8956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Wireless</a:t>
              </a:r>
              <a:endParaRPr lang="en-US" sz="2800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48167" y="1656497"/>
              <a:ext cx="2402006" cy="89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222A35"/>
                  </a:solidFill>
                </a:rPr>
                <a:t>$24.6 B</a:t>
              </a:r>
              <a:endParaRPr lang="en-US" sz="3200" b="1" dirty="0">
                <a:solidFill>
                  <a:srgbClr val="222A35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6000" y="1656497"/>
              <a:ext cx="2402006" cy="89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951794" y="1656497"/>
              <a:ext cx="2402006" cy="89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222A35"/>
                  </a:solidFill>
                </a:rPr>
                <a:t>$8.0 B</a:t>
              </a:r>
              <a:endParaRPr lang="en-US" sz="3200" b="1" dirty="0">
                <a:solidFill>
                  <a:srgbClr val="222A35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38200" y="2802910"/>
            <a:ext cx="10515600" cy="895636"/>
            <a:chOff x="838200" y="2734670"/>
            <a:chExt cx="10515600" cy="895636"/>
          </a:xfrm>
        </p:grpSpPr>
        <p:sp>
          <p:nvSpPr>
            <p:cNvPr id="6" name="Rectangle 5"/>
            <p:cNvSpPr/>
            <p:nvPr/>
          </p:nvSpPr>
          <p:spPr>
            <a:xfrm>
              <a:off x="838200" y="2734670"/>
              <a:ext cx="2251880" cy="8956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 smtClean="0">
                  <a:solidFill>
                    <a:srgbClr val="FF0000"/>
                  </a:solidFill>
                </a:rPr>
                <a:t>Wireline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48167" y="2734670"/>
              <a:ext cx="2402006" cy="89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$2.3 B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96000" y="2734670"/>
              <a:ext cx="2402006" cy="89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$2.2 B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51794" y="2734670"/>
              <a:ext cx="2402006" cy="89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FF0000"/>
                  </a:solidFill>
                </a:rPr>
                <a:t>$0.1 B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38200" y="3877868"/>
            <a:ext cx="10515600" cy="1064529"/>
            <a:chOff x="838200" y="3780430"/>
            <a:chExt cx="10515600" cy="1064529"/>
          </a:xfrm>
        </p:grpSpPr>
        <p:sp>
          <p:nvSpPr>
            <p:cNvPr id="20" name="Rectangle 19"/>
            <p:cNvSpPr/>
            <p:nvPr/>
          </p:nvSpPr>
          <p:spPr>
            <a:xfrm>
              <a:off x="838200" y="3949323"/>
              <a:ext cx="2251880" cy="8956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Total</a:t>
              </a:r>
              <a:endParaRPr lang="en-US" sz="280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48167" y="3949323"/>
              <a:ext cx="2402006" cy="89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222A35"/>
                  </a:solidFill>
                </a:rPr>
                <a:t>$26.9 B</a:t>
              </a:r>
              <a:endParaRPr lang="en-US" sz="3200" b="1" dirty="0">
                <a:solidFill>
                  <a:srgbClr val="222A35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96000" y="3949323"/>
              <a:ext cx="2402006" cy="89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222A35"/>
                  </a:solidFill>
                </a:rPr>
                <a:t>$18.7 B</a:t>
              </a:r>
              <a:endParaRPr lang="en-US" sz="3200" b="1" dirty="0">
                <a:solidFill>
                  <a:srgbClr val="222A35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1794" y="3949323"/>
              <a:ext cx="2402006" cy="89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rgbClr val="222A35"/>
                  </a:solidFill>
                </a:rPr>
                <a:t>$8.1 B</a:t>
              </a:r>
              <a:endParaRPr lang="en-US" sz="3200" b="1" dirty="0">
                <a:solidFill>
                  <a:srgbClr val="222A35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838200" y="3780430"/>
              <a:ext cx="10515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6141038" y="1662905"/>
            <a:ext cx="2402006" cy="89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222A35"/>
                </a:solidFill>
              </a:rPr>
              <a:t>$16.5 B</a:t>
            </a:r>
            <a:endParaRPr lang="en-US" sz="3200" b="1" dirty="0">
              <a:solidFill>
                <a:srgbClr val="222A35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2019" y="5284930"/>
            <a:ext cx="10524313" cy="68616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Sale of Wireline Business for Total Gain of </a:t>
            </a:r>
            <a:r>
              <a:rPr lang="en-US" sz="2400" b="1" dirty="0" smtClean="0"/>
              <a:t>$2.7 Billion</a:t>
            </a:r>
            <a:endParaRPr lang="en-US" sz="2400" b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0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3957"/>
            <a:ext cx="10515600" cy="510086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Strategy Pt. 2: </a:t>
            </a:r>
            <a:r>
              <a:rPr lang="en-US" sz="5400" b="1" dirty="0" smtClean="0">
                <a:solidFill>
                  <a:schemeClr val="accent2"/>
                </a:solidFill>
              </a:rPr>
              <a:t>Subscriber Growth</a:t>
            </a:r>
            <a:endParaRPr lang="en-US" sz="5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4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Subscriber Growth via Content Consumption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72850" y="6356350"/>
            <a:ext cx="2743200" cy="365125"/>
          </a:xfrm>
        </p:spPr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8</a:t>
            </a:fld>
            <a:endParaRPr lang="en-US">
              <a:solidFill>
                <a:srgbClr val="222A3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1269" y="65124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6096000" y="1500111"/>
            <a:ext cx="2732152" cy="2793321"/>
          </a:xfrm>
          <a:custGeom>
            <a:avLst/>
            <a:gdLst>
              <a:gd name="connsiteX0" fmla="*/ 0 w 2285997"/>
              <a:gd name="connsiteY0" fmla="*/ 1073409 h 2146818"/>
              <a:gd name="connsiteX1" fmla="*/ 1142999 w 2285997"/>
              <a:gd name="connsiteY1" fmla="*/ 0 h 2146818"/>
              <a:gd name="connsiteX2" fmla="*/ 2285998 w 2285997"/>
              <a:gd name="connsiteY2" fmla="*/ 1073409 h 2146818"/>
              <a:gd name="connsiteX3" fmla="*/ 1142999 w 2285997"/>
              <a:gd name="connsiteY3" fmla="*/ 2146818 h 2146818"/>
              <a:gd name="connsiteX4" fmla="*/ 0 w 2285997"/>
              <a:gd name="connsiteY4" fmla="*/ 1073409 h 214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5997" h="2146818">
                <a:moveTo>
                  <a:pt x="0" y="1073409"/>
                </a:moveTo>
                <a:cubicBezTo>
                  <a:pt x="0" y="480582"/>
                  <a:pt x="511738" y="0"/>
                  <a:pt x="1142999" y="0"/>
                </a:cubicBezTo>
                <a:cubicBezTo>
                  <a:pt x="1774260" y="0"/>
                  <a:pt x="2285998" y="480582"/>
                  <a:pt x="2285998" y="1073409"/>
                </a:cubicBezTo>
                <a:cubicBezTo>
                  <a:pt x="2285998" y="1666236"/>
                  <a:pt x="1774260" y="2146818"/>
                  <a:pt x="1142999" y="2146818"/>
                </a:cubicBezTo>
                <a:cubicBezTo>
                  <a:pt x="511738" y="2146818"/>
                  <a:pt x="0" y="1666236"/>
                  <a:pt x="0" y="1073409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0177" tIns="339794" rIns="360177" bIns="33979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1.3 Million New Subscribers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17" y="739269"/>
            <a:ext cx="5036906" cy="3134219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7264686" y="3530142"/>
            <a:ext cx="2732152" cy="2793321"/>
          </a:xfrm>
          <a:custGeom>
            <a:avLst/>
            <a:gdLst>
              <a:gd name="connsiteX0" fmla="*/ 0 w 2285997"/>
              <a:gd name="connsiteY0" fmla="*/ 1073409 h 2146818"/>
              <a:gd name="connsiteX1" fmla="*/ 1142999 w 2285997"/>
              <a:gd name="connsiteY1" fmla="*/ 0 h 2146818"/>
              <a:gd name="connsiteX2" fmla="*/ 2285998 w 2285997"/>
              <a:gd name="connsiteY2" fmla="*/ 1073409 h 2146818"/>
              <a:gd name="connsiteX3" fmla="*/ 1142999 w 2285997"/>
              <a:gd name="connsiteY3" fmla="*/ 2146818 h 2146818"/>
              <a:gd name="connsiteX4" fmla="*/ 0 w 2285997"/>
              <a:gd name="connsiteY4" fmla="*/ 1073409 h 214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5997" h="2146818">
                <a:moveTo>
                  <a:pt x="0" y="1073409"/>
                </a:moveTo>
                <a:cubicBezTo>
                  <a:pt x="0" y="480582"/>
                  <a:pt x="511738" y="0"/>
                  <a:pt x="1142999" y="0"/>
                </a:cubicBezTo>
                <a:cubicBezTo>
                  <a:pt x="1774260" y="0"/>
                  <a:pt x="2285998" y="480582"/>
                  <a:pt x="2285998" y="1073409"/>
                </a:cubicBezTo>
                <a:cubicBezTo>
                  <a:pt x="2285998" y="1666236"/>
                  <a:pt x="1774260" y="2146818"/>
                  <a:pt x="1142999" y="2146818"/>
                </a:cubicBezTo>
                <a:cubicBezTo>
                  <a:pt x="511738" y="2146818"/>
                  <a:pt x="0" y="1666236"/>
                  <a:pt x="0" y="1073409"/>
                </a:cubicBezTo>
                <a:close/>
              </a:path>
            </a:pathLst>
          </a:custGeom>
          <a:solidFill>
            <a:srgbClr val="C0504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0177" tIns="339794" rIns="360177" bIns="33979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 smtClean="0"/>
              <a:t>$61.5 Million Opportunity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29" y="4513586"/>
            <a:ext cx="3672073" cy="1523337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2385897" y="3233390"/>
            <a:ext cx="1399746" cy="1396329"/>
          </a:xfrm>
          <a:custGeom>
            <a:avLst/>
            <a:gdLst>
              <a:gd name="connsiteX0" fmla="*/ 125175 w 944364"/>
              <a:gd name="connsiteY0" fmla="*/ 361125 h 944364"/>
              <a:gd name="connsiteX1" fmla="*/ 361125 w 944364"/>
              <a:gd name="connsiteY1" fmla="*/ 361125 h 944364"/>
              <a:gd name="connsiteX2" fmla="*/ 361125 w 944364"/>
              <a:gd name="connsiteY2" fmla="*/ 125175 h 944364"/>
              <a:gd name="connsiteX3" fmla="*/ 583239 w 944364"/>
              <a:gd name="connsiteY3" fmla="*/ 125175 h 944364"/>
              <a:gd name="connsiteX4" fmla="*/ 583239 w 944364"/>
              <a:gd name="connsiteY4" fmla="*/ 361125 h 944364"/>
              <a:gd name="connsiteX5" fmla="*/ 819189 w 944364"/>
              <a:gd name="connsiteY5" fmla="*/ 361125 h 944364"/>
              <a:gd name="connsiteX6" fmla="*/ 819189 w 944364"/>
              <a:gd name="connsiteY6" fmla="*/ 583239 h 944364"/>
              <a:gd name="connsiteX7" fmla="*/ 583239 w 944364"/>
              <a:gd name="connsiteY7" fmla="*/ 583239 h 944364"/>
              <a:gd name="connsiteX8" fmla="*/ 583239 w 944364"/>
              <a:gd name="connsiteY8" fmla="*/ 819189 h 944364"/>
              <a:gd name="connsiteX9" fmla="*/ 361125 w 944364"/>
              <a:gd name="connsiteY9" fmla="*/ 819189 h 944364"/>
              <a:gd name="connsiteX10" fmla="*/ 361125 w 944364"/>
              <a:gd name="connsiteY10" fmla="*/ 583239 h 944364"/>
              <a:gd name="connsiteX11" fmla="*/ 125175 w 944364"/>
              <a:gd name="connsiteY11" fmla="*/ 583239 h 944364"/>
              <a:gd name="connsiteX12" fmla="*/ 125175 w 944364"/>
              <a:gd name="connsiteY12" fmla="*/ 361125 h 94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44364" h="944364">
                <a:moveTo>
                  <a:pt x="125175" y="361125"/>
                </a:moveTo>
                <a:lnTo>
                  <a:pt x="361125" y="361125"/>
                </a:lnTo>
                <a:lnTo>
                  <a:pt x="361125" y="125175"/>
                </a:lnTo>
                <a:lnTo>
                  <a:pt x="583239" y="125175"/>
                </a:lnTo>
                <a:lnTo>
                  <a:pt x="583239" y="361125"/>
                </a:lnTo>
                <a:lnTo>
                  <a:pt x="819189" y="361125"/>
                </a:lnTo>
                <a:lnTo>
                  <a:pt x="819189" y="583239"/>
                </a:lnTo>
                <a:lnTo>
                  <a:pt x="583239" y="583239"/>
                </a:lnTo>
                <a:lnTo>
                  <a:pt x="583239" y="819189"/>
                </a:lnTo>
                <a:lnTo>
                  <a:pt x="361125" y="819189"/>
                </a:lnTo>
                <a:lnTo>
                  <a:pt x="361125" y="583239"/>
                </a:lnTo>
                <a:lnTo>
                  <a:pt x="125175" y="583239"/>
                </a:lnTo>
                <a:lnTo>
                  <a:pt x="125175" y="36112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175" tIns="361125" rIns="125175" bIns="361125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500" kern="1200"/>
          </a:p>
        </p:txBody>
      </p:sp>
      <p:sp>
        <p:nvSpPr>
          <p:cNvPr id="15" name="Freeform 14"/>
          <p:cNvSpPr/>
          <p:nvPr/>
        </p:nvSpPr>
        <p:spPr>
          <a:xfrm>
            <a:off x="8488616" y="1426596"/>
            <a:ext cx="2732152" cy="2793321"/>
          </a:xfrm>
          <a:custGeom>
            <a:avLst/>
            <a:gdLst>
              <a:gd name="connsiteX0" fmla="*/ 0 w 2285997"/>
              <a:gd name="connsiteY0" fmla="*/ 1073409 h 2146818"/>
              <a:gd name="connsiteX1" fmla="*/ 1142999 w 2285997"/>
              <a:gd name="connsiteY1" fmla="*/ 0 h 2146818"/>
              <a:gd name="connsiteX2" fmla="*/ 2285998 w 2285997"/>
              <a:gd name="connsiteY2" fmla="*/ 1073409 h 2146818"/>
              <a:gd name="connsiteX3" fmla="*/ 1142999 w 2285997"/>
              <a:gd name="connsiteY3" fmla="*/ 2146818 h 2146818"/>
              <a:gd name="connsiteX4" fmla="*/ 0 w 2285997"/>
              <a:gd name="connsiteY4" fmla="*/ 1073409 h 214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5997" h="2146818">
                <a:moveTo>
                  <a:pt x="0" y="1073409"/>
                </a:moveTo>
                <a:cubicBezTo>
                  <a:pt x="0" y="480582"/>
                  <a:pt x="511738" y="0"/>
                  <a:pt x="1142999" y="0"/>
                </a:cubicBezTo>
                <a:cubicBezTo>
                  <a:pt x="1774260" y="0"/>
                  <a:pt x="2285998" y="480582"/>
                  <a:pt x="2285998" y="1073409"/>
                </a:cubicBezTo>
                <a:cubicBezTo>
                  <a:pt x="2285998" y="1666236"/>
                  <a:pt x="1774260" y="2146818"/>
                  <a:pt x="1142999" y="2146818"/>
                </a:cubicBezTo>
                <a:cubicBezTo>
                  <a:pt x="511738" y="2146818"/>
                  <a:pt x="0" y="1666236"/>
                  <a:pt x="0" y="1073409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0177" tIns="339794" rIns="360177" bIns="33979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smtClean="0"/>
              <a:t>14.3</a:t>
            </a:r>
            <a:r>
              <a:rPr lang="en-US" sz="2000" kern="1200" dirty="0" smtClean="0"/>
              <a:t>% Decrease in Churn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65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22A35"/>
                </a:solidFill>
              </a:rPr>
              <a:t>A Future to Consider: Acquire T-Mobile</a:t>
            </a:r>
            <a:endParaRPr lang="en-US" dirty="0">
              <a:solidFill>
                <a:srgbClr val="222A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B8064-30EC-408A-8B05-ED48FF9DD6F5}" type="slidenum">
              <a:rPr lang="en-US" smtClean="0">
                <a:solidFill>
                  <a:srgbClr val="222A35"/>
                </a:solidFill>
              </a:rPr>
              <a:t>9</a:t>
            </a:fld>
            <a:endParaRPr lang="en-US">
              <a:solidFill>
                <a:srgbClr val="222A35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8201" y="1115245"/>
            <a:ext cx="2094948" cy="1526363"/>
          </a:xfrm>
          <a:prstGeom prst="rect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Merger Approval</a:t>
            </a:r>
            <a:endParaRPr lang="en-US" sz="2200" b="1" dirty="0"/>
          </a:p>
        </p:txBody>
      </p:sp>
      <p:sp>
        <p:nvSpPr>
          <p:cNvPr id="29" name="Rectangle 28"/>
          <p:cNvSpPr/>
          <p:nvPr/>
        </p:nvSpPr>
        <p:spPr>
          <a:xfrm>
            <a:off x="3145183" y="1115245"/>
            <a:ext cx="8208617" cy="1526363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solidFill>
                  <a:srgbClr val="222A35"/>
                </a:solidFill>
              </a:rPr>
              <a:t>Proposed </a:t>
            </a:r>
            <a:r>
              <a:rPr lang="en-US" dirty="0">
                <a:solidFill>
                  <a:srgbClr val="222A35"/>
                </a:solidFill>
              </a:rPr>
              <a:t>in 2014 but was denied by FCC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22A35"/>
                </a:solidFill>
              </a:rPr>
              <a:t>Sentiment that new FCC team will be more open to mergers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22A35"/>
                </a:solidFill>
              </a:rPr>
              <a:t>Softbank CEO </a:t>
            </a:r>
            <a:r>
              <a:rPr lang="en-US" dirty="0" err="1">
                <a:solidFill>
                  <a:srgbClr val="222A35"/>
                </a:solidFill>
              </a:rPr>
              <a:t>Masa</a:t>
            </a:r>
            <a:r>
              <a:rPr lang="en-US" dirty="0">
                <a:solidFill>
                  <a:srgbClr val="222A35"/>
                </a:solidFill>
              </a:rPr>
              <a:t> Sun has expressed interest in a deal since Sprint was acquired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22A35"/>
                </a:solidFill>
              </a:rPr>
              <a:t>Stocks of both companies rose after election day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38201" y="2954865"/>
            <a:ext cx="2094948" cy="1526363"/>
          </a:xfrm>
          <a:prstGeom prst="rect">
            <a:avLst/>
          </a:prstGeom>
          <a:solidFill>
            <a:srgbClr val="4F81BD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/>
              <a:t>Benefits</a:t>
            </a:r>
            <a:endParaRPr lang="en-US" sz="2200" b="1" dirty="0"/>
          </a:p>
        </p:txBody>
      </p:sp>
      <p:sp>
        <p:nvSpPr>
          <p:cNvPr id="40" name="Rectangle 39"/>
          <p:cNvSpPr/>
          <p:nvPr/>
        </p:nvSpPr>
        <p:spPr>
          <a:xfrm>
            <a:off x="3145183" y="2954865"/>
            <a:ext cx="8208617" cy="1526363"/>
          </a:xfrm>
          <a:prstGeom prst="rect">
            <a:avLst/>
          </a:prstGeom>
          <a:solidFill>
            <a:schemeClr val="bg1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22A35"/>
                </a:solidFill>
              </a:rPr>
              <a:t>Larger customer base and combine for wider reaching network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22A35"/>
                </a:solidFill>
              </a:rPr>
              <a:t>More power to influence the market and compete on a more level playing field with AT&amp;T and Verizon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>
                <a:solidFill>
                  <a:srgbClr val="222A35"/>
                </a:solidFill>
              </a:rPr>
              <a:t>More pricing power in highly price based </a:t>
            </a:r>
            <a:r>
              <a:rPr lang="en-US" dirty="0" smtClean="0">
                <a:solidFill>
                  <a:srgbClr val="222A35"/>
                </a:solidFill>
              </a:rPr>
              <a:t>industry</a:t>
            </a:r>
          </a:p>
        </p:txBody>
      </p:sp>
      <p:sp>
        <p:nvSpPr>
          <p:cNvPr id="8" name="Rectangle 7"/>
          <p:cNvSpPr/>
          <p:nvPr/>
        </p:nvSpPr>
        <p:spPr>
          <a:xfrm>
            <a:off x="8827294" y="6275864"/>
            <a:ext cx="2178811" cy="46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38318" y="4838761"/>
            <a:ext cx="3801606" cy="832158"/>
          </a:xfrm>
          <a:prstGeom prst="rect">
            <a:avLst/>
          </a:prstGeom>
          <a:solidFill>
            <a:schemeClr val="accent2"/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Increased Revenue: $24.9 B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96782" y="4830569"/>
            <a:ext cx="3801606" cy="832158"/>
          </a:xfrm>
          <a:prstGeom prst="rect">
            <a:avLst/>
          </a:prstGeom>
          <a:solidFill>
            <a:schemeClr val="accent2"/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31.7 M Subscribers Added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662" y="6454843"/>
            <a:ext cx="325557" cy="19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7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81BC00"/>
      </a:dk1>
      <a:lt1>
        <a:sysClr val="window" lastClr="FFFFFF"/>
      </a:lt1>
      <a:dk2>
        <a:srgbClr val="002777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5573</TotalTime>
  <Words>524</Words>
  <Application>Microsoft Macintosh PowerPoint</Application>
  <PresentationFormat>Custom</PresentationFormat>
  <Paragraphs>160</Paragraphs>
  <Slides>17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Sprint Transforming into a Leader</vt:lpstr>
      <vt:lpstr>Agenda</vt:lpstr>
      <vt:lpstr>Our Understanding of Your Needs</vt:lpstr>
      <vt:lpstr>Strategy Pt. 1: Short Term Focus on Cash</vt:lpstr>
      <vt:lpstr>Creating Financial Flexibility via Debt Restructuring</vt:lpstr>
      <vt:lpstr>Refocus on Core Business Through Wireline Sale</vt:lpstr>
      <vt:lpstr>Strategy Pt. 2: Subscriber Growth</vt:lpstr>
      <vt:lpstr>Subscriber Growth via Content Consumption</vt:lpstr>
      <vt:lpstr>A Future to Consider: Acquire T-Mobile</vt:lpstr>
      <vt:lpstr>Implementation Plan</vt:lpstr>
      <vt:lpstr>Conclusion</vt:lpstr>
      <vt:lpstr>Appendix: Debt Restructuring</vt:lpstr>
      <vt:lpstr>Appendix: Wireline Sale</vt:lpstr>
      <vt:lpstr>Appendix: Growth Worst Case</vt:lpstr>
      <vt:lpstr>Appendix: Growth Best Case</vt:lpstr>
      <vt:lpstr>Appendix: YouTube Deal </vt:lpstr>
      <vt:lpstr>Appendix: Why YouTube?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Korioth</dc:creator>
  <cp:lastModifiedBy>Aniket Patel</cp:lastModifiedBy>
  <cp:revision>285</cp:revision>
  <dcterms:created xsi:type="dcterms:W3CDTF">2016-11-16T22:00:01Z</dcterms:created>
  <dcterms:modified xsi:type="dcterms:W3CDTF">2017-01-27T03:16:24Z</dcterms:modified>
</cp:coreProperties>
</file>